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8" r:id="rId25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3" Type="http://schemas.openxmlformats.org/officeDocument/2006/relationships/slide" Target="slides/slide13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7" name="Shape 10927"/>
        <p:cNvGrpSpPr/>
        <p:nvPr/>
      </p:nvGrpSpPr>
      <p:grpSpPr>
        <a:xfrm>
          <a:off x="0" y="0"/>
          <a:ext cx="0" cy="0"/>
          <a:chOff x="0" y="0"/>
          <a:chExt cx="0" cy="0"/>
        </a:xfrm>
      </p:grpSpPr>
      <p:sp>
        <p:nvSpPr>
          <p:cNvPr id="10928" name="Google Shape;10928;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929" name="Google Shape;10929;p1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30" name="Google Shape;10930;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To complete the SF-2809, you must use the 3-digit enrollment code from the plan brochure to indicate your selection, and if applicable, the names, social security numbers, and birth dates of eligible family members.</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If you choose to not enroll in a health plan, you are still required to complete a SF-2809 waiving your opportunity to enroll.</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You must submit your form to the Human Resource Office in Minneapolis within 60 days of your appointment.</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notesSlide" Target="../notesSlides/notesSlide133.xml"/><Relationship Id="rId3" Type="http://schemas.openxmlformats.org/officeDocument/2006/relationships/hyperlink" Target="http://www.opm.gov/forms/pdf_fill/sf2809.pdf" TargetMode="External"/><Relationship Id="rId4" Type="http://schemas.openxmlformats.org/officeDocument/2006/relationships/image" Target="../media/image273.png"/></Relationships>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1" name="Shape 10931"/>
        <p:cNvGrpSpPr/>
        <p:nvPr/>
      </p:nvGrpSpPr>
      <p:grpSpPr>
        <a:xfrm>
          <a:off x="0" y="0"/>
          <a:ext cx="0" cy="0"/>
          <a:chOff x="0" y="0"/>
          <a:chExt cx="0" cy="0"/>
        </a:xfrm>
      </p:grpSpPr>
      <p:sp>
        <p:nvSpPr>
          <p:cNvPr id="10932" name="Google Shape;10932;p1563"/>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p>
            <a:pPr indent="0" lvl="0" marL="0" rtl="0" algn="l">
              <a:lnSpc>
                <a:spcPct val="90000"/>
              </a:lnSpc>
              <a:spcBef>
                <a:spcPts val="0"/>
              </a:spcBef>
              <a:spcAft>
                <a:spcPts val="0"/>
              </a:spcAft>
              <a:buNone/>
            </a:pPr>
            <a:r>
              <a:rPr lang="en-US"/>
              <a:t>Health Insurance</a:t>
            </a:r>
            <a:endParaRPr/>
          </a:p>
        </p:txBody>
      </p:sp>
      <p:sp>
        <p:nvSpPr>
          <p:cNvPr id="10933" name="Google Shape;10933;p1563"/>
          <p:cNvSpPr txBox="1"/>
          <p:nvPr>
            <p:ph idx="1" type="body"/>
          </p:nvPr>
        </p:nvSpPr>
        <p:spPr>
          <a:xfrm>
            <a:off x="837765" y="2362755"/>
            <a:ext cx="7694574" cy="4645780"/>
          </a:xfrm>
          <a:prstGeom prst="rect">
            <a:avLst/>
          </a:prstGeom>
          <a:noFill/>
          <a:ln>
            <a:noFill/>
          </a:ln>
        </p:spPr>
        <p:txBody>
          <a:bodyPr anchorCtr="0" anchor="t" bIns="30475" lIns="60950" spcFirstLastPara="1" rIns="60950" wrap="square" tIns="30475">
            <a:noAutofit/>
          </a:bodyPr>
          <a:lstStyle/>
          <a:p>
            <a:pPr indent="-342717" lvl="0" marL="342717" rtl="0" algn="l">
              <a:lnSpc>
                <a:spcPct val="80000"/>
              </a:lnSpc>
              <a:spcBef>
                <a:spcPts val="0"/>
              </a:spcBef>
              <a:spcAft>
                <a:spcPts val="0"/>
              </a:spcAft>
              <a:buSzPts val="1349"/>
              <a:buFont typeface="Noto Sans Symbols"/>
              <a:buNone/>
            </a:pPr>
            <a:r>
              <a:rPr b="1" lang="en-US" sz="1799"/>
              <a:t>How to enroll in a health plan:</a:t>
            </a:r>
            <a:endParaRPr/>
          </a:p>
          <a:p>
            <a:pPr indent="-342717" lvl="0" marL="342717" rtl="0" algn="l">
              <a:lnSpc>
                <a:spcPct val="80000"/>
              </a:lnSpc>
              <a:spcBef>
                <a:spcPts val="360"/>
              </a:spcBef>
              <a:spcAft>
                <a:spcPts val="0"/>
              </a:spcAft>
              <a:buSzPts val="1349"/>
              <a:buChar char="●"/>
            </a:pPr>
            <a:r>
              <a:rPr lang="en-US" sz="1799"/>
              <a:t>Complete the SF-2809, Health Benefits Election Form:</a:t>
            </a:r>
            <a:endParaRPr/>
          </a:p>
          <a:p>
            <a:pPr indent="-342717" lvl="0" marL="342717" rtl="0" algn="l">
              <a:lnSpc>
                <a:spcPct val="80000"/>
              </a:lnSpc>
              <a:spcBef>
                <a:spcPts val="360"/>
              </a:spcBef>
              <a:spcAft>
                <a:spcPts val="0"/>
              </a:spcAft>
              <a:buSzPts val="1349"/>
              <a:buFont typeface="Noto Sans Symbols"/>
              <a:buNone/>
            </a:pPr>
            <a:r>
              <a:rPr lang="en-US" sz="1799"/>
              <a:t>	</a:t>
            </a:r>
            <a:r>
              <a:rPr lang="en-US" sz="1799" u="sng">
                <a:solidFill>
                  <a:schemeClr val="hlink"/>
                </a:solidFill>
                <a:hlinkClick r:id="rId3"/>
              </a:rPr>
              <a:t>http://www.opm.gov/forms/pdf_fill/sf2809.pdf</a:t>
            </a:r>
            <a:endParaRPr sz="1799"/>
          </a:p>
          <a:p>
            <a:pPr indent="-342717" lvl="0" marL="342717" rtl="0" algn="l">
              <a:lnSpc>
                <a:spcPct val="80000"/>
              </a:lnSpc>
              <a:spcBef>
                <a:spcPts val="360"/>
              </a:spcBef>
              <a:spcAft>
                <a:spcPts val="0"/>
              </a:spcAft>
              <a:buSzPts val="1349"/>
              <a:buFont typeface="Noto Sans Symbols"/>
              <a:buNone/>
            </a:pPr>
            <a:r>
              <a:t/>
            </a:r>
            <a:endParaRPr sz="1799"/>
          </a:p>
          <a:p>
            <a:pPr indent="-342717" lvl="0" marL="342717" rtl="0" algn="l">
              <a:lnSpc>
                <a:spcPct val="80000"/>
              </a:lnSpc>
              <a:spcBef>
                <a:spcPts val="360"/>
              </a:spcBef>
              <a:spcAft>
                <a:spcPts val="0"/>
              </a:spcAft>
              <a:buSzPts val="1349"/>
              <a:buChar char="●"/>
            </a:pPr>
            <a:r>
              <a:rPr lang="en-US" sz="1799"/>
              <a:t>Follow the instructions included with the form.</a:t>
            </a:r>
            <a:endParaRPr/>
          </a:p>
          <a:p>
            <a:pPr indent="-342717" lvl="0" marL="342717" rtl="0" algn="l">
              <a:lnSpc>
                <a:spcPct val="80000"/>
              </a:lnSpc>
              <a:spcBef>
                <a:spcPts val="360"/>
              </a:spcBef>
              <a:spcAft>
                <a:spcPts val="0"/>
              </a:spcAft>
              <a:buSzPts val="1349"/>
              <a:buChar char="●"/>
            </a:pPr>
            <a:r>
              <a:rPr lang="en-US" sz="1799"/>
              <a:t>Print copy 1, Official Personnel Folder copy, and send it to Human Resources Operations in Minneapolis within 60 days of your employment date.  The other copies are not needed. This form may be faxed to 612-336-3545, or mailed.</a:t>
            </a:r>
            <a:endParaRPr b="1" sz="1799"/>
          </a:p>
          <a:p>
            <a:pPr indent="-342717" lvl="0" marL="342717" rtl="0" algn="l">
              <a:lnSpc>
                <a:spcPct val="80000"/>
              </a:lnSpc>
              <a:spcBef>
                <a:spcPts val="360"/>
              </a:spcBef>
              <a:spcAft>
                <a:spcPts val="0"/>
              </a:spcAft>
              <a:buSzPts val="1349"/>
              <a:buChar char="●"/>
            </a:pPr>
            <a:r>
              <a:rPr lang="en-US" sz="1799"/>
              <a:t>Even if you elect not to enroll in a health plan at this time, you are required to complete the SF-2809, electing not to enroll, and send it to Human Resources Operations in Minneapolis within 60 days of your employment date.</a:t>
            </a:r>
            <a:endParaRPr/>
          </a:p>
          <a:p>
            <a:pPr indent="-342717" lvl="0" marL="342717" rtl="0" algn="l">
              <a:lnSpc>
                <a:spcPct val="80000"/>
              </a:lnSpc>
              <a:spcBef>
                <a:spcPts val="360"/>
              </a:spcBef>
              <a:spcAft>
                <a:spcPts val="0"/>
              </a:spcAft>
              <a:buSzPts val="1349"/>
              <a:buChar char="●"/>
            </a:pPr>
            <a:r>
              <a:rPr lang="en-US" sz="1799"/>
              <a:t>If you miss this opportunity to enroll, you will need to wait for the annual open season, or a qualifying life event.</a:t>
            </a:r>
            <a:endParaRPr/>
          </a:p>
          <a:p>
            <a:pPr indent="-342717" lvl="0" marL="342717" rtl="0" algn="l">
              <a:lnSpc>
                <a:spcPct val="80000"/>
              </a:lnSpc>
              <a:spcBef>
                <a:spcPts val="360"/>
              </a:spcBef>
              <a:spcAft>
                <a:spcPts val="0"/>
              </a:spcAft>
              <a:buSzPts val="1349"/>
              <a:buFont typeface="Noto Sans Symbols"/>
              <a:buNone/>
            </a:pPr>
            <a:r>
              <a:t/>
            </a:r>
            <a:endParaRPr sz="1799"/>
          </a:p>
          <a:p>
            <a:pPr indent="-342717" lvl="0" marL="342717" rtl="0" algn="l">
              <a:lnSpc>
                <a:spcPct val="80000"/>
              </a:lnSpc>
              <a:spcBef>
                <a:spcPts val="240"/>
              </a:spcBef>
              <a:spcAft>
                <a:spcPts val="0"/>
              </a:spcAft>
              <a:buSzPts val="899"/>
              <a:buFont typeface="Noto Sans Symbols"/>
              <a:buNone/>
            </a:pPr>
            <a:r>
              <a:t/>
            </a:r>
            <a:endParaRPr sz="1199"/>
          </a:p>
          <a:p>
            <a:pPr indent="-342717" lvl="0" marL="342717" rtl="0" algn="l">
              <a:lnSpc>
                <a:spcPct val="80000"/>
              </a:lnSpc>
              <a:spcBef>
                <a:spcPts val="180"/>
              </a:spcBef>
              <a:spcAft>
                <a:spcPts val="0"/>
              </a:spcAft>
              <a:buSzPts val="675"/>
              <a:buFont typeface="Noto Sans Symbols"/>
              <a:buNone/>
            </a:pPr>
            <a:r>
              <a:t/>
            </a:r>
            <a:endParaRPr sz="900"/>
          </a:p>
          <a:p>
            <a:pPr indent="-342717" lvl="0" marL="342717" rtl="0" algn="l">
              <a:lnSpc>
                <a:spcPct val="80000"/>
              </a:lnSpc>
              <a:spcBef>
                <a:spcPts val="180"/>
              </a:spcBef>
              <a:spcAft>
                <a:spcPts val="0"/>
              </a:spcAft>
              <a:buSzPts val="675"/>
              <a:buFont typeface="Noto Sans Symbols"/>
              <a:buNone/>
            </a:pPr>
            <a:r>
              <a:rPr lang="en-US" sz="900"/>
              <a:t> </a:t>
            </a:r>
            <a:endParaRPr/>
          </a:p>
        </p:txBody>
      </p:sp>
      <p:pic>
        <p:nvPicPr>
          <p:cNvPr descr="MCj02918440000[1]" id="10934" name="Google Shape;10934;p1563"/>
          <p:cNvPicPr preferRelativeResize="0"/>
          <p:nvPr/>
        </p:nvPicPr>
        <p:blipFill rotWithShape="1">
          <a:blip r:embed="rId4">
            <a:alphaModFix/>
          </a:blip>
          <a:srcRect b="0" l="0" r="0" t="0"/>
          <a:stretch/>
        </p:blipFill>
        <p:spPr>
          <a:xfrm>
            <a:off x="7239993" y="154106"/>
            <a:ext cx="1675527" cy="16755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